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7" r:id="rId4"/>
    <p:sldId id="264" r:id="rId5"/>
    <p:sldId id="258" r:id="rId6"/>
    <p:sldId id="256" r:id="rId7"/>
    <p:sldId id="259" r:id="rId8"/>
    <p:sldId id="266" r:id="rId9"/>
    <p:sldId id="268" r:id="rId10"/>
    <p:sldId id="270" r:id="rId11"/>
    <p:sldId id="271" r:id="rId12"/>
    <p:sldId id="273" r:id="rId13"/>
    <p:sldId id="277" r:id="rId14"/>
    <p:sldId id="269" r:id="rId15"/>
    <p:sldId id="274" r:id="rId16"/>
    <p:sldId id="275" r:id="rId17"/>
    <p:sldId id="279" r:id="rId18"/>
    <p:sldId id="278" r:id="rId19"/>
    <p:sldId id="276" r:id="rId20"/>
    <p:sldId id="283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14BD2-DAA3-72F7-A21A-AD80297C8FA0}" v="1" dt="2020-10-19T04:56:06.309"/>
    <p1510:client id="{7E9592EA-D126-79D3-2F75-F9A048AEEC88}" v="5" dt="2020-10-07T03:01:29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1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49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0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87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1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5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5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1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8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0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thebluediamondgallery.com/wooden-tile/d/demand.html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9000"/>
            <a:lum/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C7EC-AF30-46DA-A0EF-A67F55D0F2A5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0D2BB1-FF3F-45DD-AED7-4FD9F21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3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Enz6z9jGms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GLcCTXk9o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tslearneconomics.blogspot.com/2013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7182" y="1373945"/>
            <a:ext cx="8915400" cy="377762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8000" b="1" dirty="0"/>
              <a:t>LAW OF DEMAND</a:t>
            </a:r>
          </a:p>
        </p:txBody>
      </p:sp>
    </p:spTree>
    <p:extLst>
      <p:ext uri="{BB962C8B-B14F-4D97-AF65-F5344CB8AC3E}">
        <p14:creationId xmlns:p14="http://schemas.microsoft.com/office/powerpoint/2010/main" val="143777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51418-DDC0-4C5C-BD56-978F1F4E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59655"/>
            <a:ext cx="8915400" cy="51515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ighlight>
                  <a:srgbClr val="FF0000"/>
                </a:highlight>
              </a:rPr>
              <a:t>Lesson Objective:</a:t>
            </a:r>
          </a:p>
          <a:p>
            <a:pPr marL="0" indent="0">
              <a:buNone/>
            </a:pPr>
            <a:r>
              <a:rPr lang="en-US" b="1" dirty="0"/>
              <a:t>To be able to explain reasons for shifts in demand curve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ighlight>
                  <a:srgbClr val="FF0000"/>
                </a:highlight>
              </a:rPr>
              <a:t>Lesson Outcome:</a:t>
            </a:r>
          </a:p>
          <a:p>
            <a:r>
              <a:rPr lang="en-US" b="1" dirty="0"/>
              <a:t>Explain the reasons for shifts in demand curve</a:t>
            </a:r>
          </a:p>
          <a:p>
            <a:r>
              <a:rPr lang="en-US" b="1" dirty="0"/>
              <a:t>Illustrate increase and decrease in demand</a:t>
            </a:r>
          </a:p>
          <a:p>
            <a:r>
              <a:rPr lang="en-US" b="1" dirty="0"/>
              <a:t>Differentiate between increase in demand and extension in qty demanded &amp; decrease in demand and contraction in quantity demanded</a:t>
            </a:r>
          </a:p>
        </p:txBody>
      </p:sp>
    </p:spTree>
    <p:extLst>
      <p:ext uri="{BB962C8B-B14F-4D97-AF65-F5344CB8AC3E}">
        <p14:creationId xmlns:p14="http://schemas.microsoft.com/office/powerpoint/2010/main" val="400255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6109-D70E-4CB8-9BE0-46A92F21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385" y="130466"/>
            <a:ext cx="8911687" cy="717673"/>
          </a:xfrm>
        </p:spPr>
        <p:txBody>
          <a:bodyPr/>
          <a:lstStyle/>
          <a:p>
            <a:pPr algn="ctr"/>
            <a:r>
              <a:rPr lang="en-US" u="sng" dirty="0"/>
              <a:t>RECAP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8C96FA-7A2B-44ED-BE1E-714A6BBD9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53" y="1245463"/>
            <a:ext cx="5115338" cy="4731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F21F64-5789-43FD-9897-FD0BF352589C}"/>
              </a:ext>
            </a:extLst>
          </p:cNvPr>
          <p:cNvSpPr/>
          <p:nvPr/>
        </p:nvSpPr>
        <p:spPr>
          <a:xfrm>
            <a:off x="7103167" y="2292626"/>
            <a:ext cx="36190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Identify the movement along the demand curve in the diagram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r>
              <a:rPr lang="en-US" b="1" dirty="0"/>
              <a:t>   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FAD92A-6F2D-4C9B-A1FD-2B7A8D6BA937}"/>
              </a:ext>
            </a:extLst>
          </p:cNvPr>
          <p:cNvCxnSpPr>
            <a:cxnSpLocks/>
          </p:cNvCxnSpPr>
          <p:nvPr/>
        </p:nvCxnSpPr>
        <p:spPr>
          <a:xfrm flipH="1">
            <a:off x="3695968" y="2769704"/>
            <a:ext cx="3407199" cy="1000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3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B3F1-70D1-4396-9850-D4A3D938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C57C-FF40-4CA8-BBEE-F772ADB25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081" y="1689858"/>
            <a:ext cx="8915400" cy="5042245"/>
          </a:xfrm>
        </p:spPr>
        <p:txBody>
          <a:bodyPr/>
          <a:lstStyle/>
          <a:p>
            <a:r>
              <a:rPr lang="en-US" b="1" dirty="0"/>
              <a:t>Increase in demand means that consumers now demand more of a product at each and every price than they did before and demand curve will shift to the right.</a:t>
            </a:r>
          </a:p>
          <a:p>
            <a:r>
              <a:rPr lang="en-US" dirty="0">
                <a:hlinkClick r:id="rId2"/>
              </a:rPr>
              <a:t>https://youtu.be/Enz6z9jGmsk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Price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Price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Shift in Demand and Movement along Demand Curve - Economics Help">
            <a:extLst>
              <a:ext uri="{FF2B5EF4-FFF2-40B4-BE49-F238E27FC236}">
                <a16:creationId xmlns:a16="http://schemas.microsoft.com/office/drawing/2014/main" id="{227497C1-2820-4810-B8A5-1226CCBF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8" y="3850682"/>
            <a:ext cx="4412974" cy="26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2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C613-309E-4220-BB62-C6F3BF05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causing increase in demand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7FC7B9-1379-42B2-9ACC-36FCD79253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8400" y="1391478"/>
            <a:ext cx="5179635" cy="48424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0DA3-1934-413D-B37B-ADC7A3B94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0903" y="1550504"/>
            <a:ext cx="4313864" cy="4683385"/>
          </a:xfrm>
        </p:spPr>
        <p:txBody>
          <a:bodyPr/>
          <a:lstStyle/>
          <a:p>
            <a:r>
              <a:rPr lang="en-US" b="1" dirty="0"/>
              <a:t>Decrease in income taxes</a:t>
            </a:r>
          </a:p>
          <a:p>
            <a:r>
              <a:rPr lang="en-US" b="1" dirty="0"/>
              <a:t>Positive advertising</a:t>
            </a:r>
          </a:p>
          <a:p>
            <a:r>
              <a:rPr lang="en-US" b="1" dirty="0"/>
              <a:t>Seasonal changes</a:t>
            </a:r>
          </a:p>
        </p:txBody>
      </p:sp>
    </p:spTree>
    <p:extLst>
      <p:ext uri="{BB962C8B-B14F-4D97-AF65-F5344CB8AC3E}">
        <p14:creationId xmlns:p14="http://schemas.microsoft.com/office/powerpoint/2010/main" val="179444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A6EAE-9E2D-4590-8EDC-2B4259603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617" y="434009"/>
            <a:ext cx="8163340" cy="5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2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65CD-E795-4A7D-B018-AE4DC01D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05" y="188011"/>
            <a:ext cx="9800712" cy="7587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Activity 2.11 in the text book on page 46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0857FC-C00E-4610-91F0-93ECE5907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5374" y="54767"/>
            <a:ext cx="5896266" cy="7334179"/>
          </a:xfrm>
        </p:spPr>
      </p:pic>
    </p:spTree>
    <p:extLst>
      <p:ext uri="{BB962C8B-B14F-4D97-AF65-F5344CB8AC3E}">
        <p14:creationId xmlns:p14="http://schemas.microsoft.com/office/powerpoint/2010/main" val="57834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BF73-E57C-458F-B66E-E8C36F2E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 in Demand</a:t>
            </a:r>
          </a:p>
        </p:txBody>
      </p:sp>
      <p:pic>
        <p:nvPicPr>
          <p:cNvPr id="1026" name="Picture 2" descr="Consumer demand | Shifts in demand curves | Economics Online | Economics  Online">
            <a:extLst>
              <a:ext uri="{FF2B5EF4-FFF2-40B4-BE49-F238E27FC236}">
                <a16:creationId xmlns:a16="http://schemas.microsoft.com/office/drawing/2014/main" id="{2BB99E81-25B5-4C4F-BA19-9B1ED5A0A6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791" y="1696278"/>
            <a:ext cx="4018171" cy="44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095B53-F348-48C0-A507-12C43ACFF2CA}"/>
              </a:ext>
            </a:extLst>
          </p:cNvPr>
          <p:cNvSpPr/>
          <p:nvPr/>
        </p:nvSpPr>
        <p:spPr>
          <a:xfrm>
            <a:off x="4839287" y="169627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Decrease in demand means that consumers now demand less of a product at each and every price than they did before and demand curve will shift to the left.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Identify factors </a:t>
            </a:r>
            <a:r>
              <a:rPr lang="en-US" b="1"/>
              <a:t>causing decrease </a:t>
            </a:r>
            <a:r>
              <a:rPr lang="en-US" b="1" dirty="0"/>
              <a:t>in demand.</a:t>
            </a:r>
          </a:p>
        </p:txBody>
      </p:sp>
    </p:spTree>
    <p:extLst>
      <p:ext uri="{BB962C8B-B14F-4D97-AF65-F5344CB8AC3E}">
        <p14:creationId xmlns:p14="http://schemas.microsoft.com/office/powerpoint/2010/main" val="224832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5F33-9DEE-4451-80BC-69C8F22B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868" y="365760"/>
            <a:ext cx="9661744" cy="773723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FF0000"/>
                </a:highlight>
              </a:rPr>
              <a:t>Difference between increase in demand and increase in qty demanded/extension in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ADD1-1EA5-4181-8971-07A395BE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998" y="1416147"/>
            <a:ext cx="17673058" cy="9012799"/>
          </a:xfrm>
        </p:spPr>
        <p:txBody>
          <a:bodyPr/>
          <a:lstStyle/>
          <a:p>
            <a:r>
              <a:rPr lang="en-US" b="1" dirty="0"/>
              <a:t>Decrease in price will lead to increase in qty demanded or extension in demand.</a:t>
            </a:r>
          </a:p>
          <a:p>
            <a:r>
              <a:rPr lang="en-US" b="1" dirty="0"/>
              <a:t>Change in non price factors will lead to an increase in demand and shift in demand curve </a:t>
            </a:r>
          </a:p>
          <a:p>
            <a:pPr marL="0" indent="0">
              <a:buNone/>
            </a:pPr>
            <a:r>
              <a:rPr lang="en-US" b="1" dirty="0"/>
              <a:t>     to the right – example increase in income levels.</a:t>
            </a:r>
          </a:p>
          <a:p>
            <a:endParaRPr lang="en-US" dirty="0"/>
          </a:p>
        </p:txBody>
      </p:sp>
      <p:pic>
        <p:nvPicPr>
          <p:cNvPr id="2050" name="Picture 2" descr="Distinguish between the following: Extension and Increase in demand">
            <a:extLst>
              <a:ext uri="{FF2B5EF4-FFF2-40B4-BE49-F238E27FC236}">
                <a16:creationId xmlns:a16="http://schemas.microsoft.com/office/drawing/2014/main" id="{A6C8E97E-85F8-421F-9FD5-712B1611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9" y="2738438"/>
            <a:ext cx="8454682" cy="27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2524-1EE9-49EB-9A4F-ACB57AFC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571" y="161413"/>
            <a:ext cx="8911687" cy="893664"/>
          </a:xfrm>
        </p:spPr>
        <p:txBody>
          <a:bodyPr/>
          <a:lstStyle/>
          <a:p>
            <a:r>
              <a:rPr lang="en-US" b="1" dirty="0"/>
              <a:t>Factors that decrease demand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75B526-4022-4419-A3BF-2F6E300CD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254" y="1290178"/>
            <a:ext cx="6606911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6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95CE-5911-464E-9FEB-5985EDAC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30147"/>
            <a:ext cx="8911687" cy="1280890"/>
          </a:xfrm>
        </p:spPr>
        <p:txBody>
          <a:bodyPr/>
          <a:lstStyle/>
          <a:p>
            <a:r>
              <a:rPr lang="en-US" b="1" dirty="0"/>
              <a:t>Summary of factors causing shifts in demand curve</a:t>
            </a:r>
          </a:p>
        </p:txBody>
      </p:sp>
      <p:pic>
        <p:nvPicPr>
          <p:cNvPr id="1026" name="Picture 2" descr="What factors change demand? (article) | Khan Academy">
            <a:extLst>
              <a:ext uri="{FF2B5EF4-FFF2-40B4-BE49-F238E27FC236}">
                <a16:creationId xmlns:a16="http://schemas.microsoft.com/office/drawing/2014/main" id="{6D978EAB-8DA1-4186-8C91-D4BB0B3C52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5" y="2216728"/>
            <a:ext cx="10141526" cy="401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7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EDAD-8B4C-48BB-BB09-10AC0A78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96A0-A729-44F8-8D69-E5AB0B5A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62000"/>
            <a:ext cx="8915400" cy="514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chemeClr val="accent4"/>
                </a:solidFill>
              </a:rPr>
              <a:t>Objective:</a:t>
            </a:r>
          </a:p>
          <a:p>
            <a:r>
              <a:rPr lang="en-US" b="1" i="1" u="sng" dirty="0"/>
              <a:t>To be able to explain the concept of law of demand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u="sng" dirty="0">
                <a:solidFill>
                  <a:schemeClr val="accent4"/>
                </a:solidFill>
              </a:rPr>
              <a:t>Learning Outcomes:</a:t>
            </a:r>
          </a:p>
          <a:p>
            <a:endParaRPr lang="en-US" b="1" i="1" u="sng" dirty="0">
              <a:solidFill>
                <a:schemeClr val="accent4"/>
              </a:solidFill>
            </a:endParaRPr>
          </a:p>
          <a:p>
            <a:r>
              <a:rPr lang="en-US" b="1" i="1" u="sng" dirty="0"/>
              <a:t>Define demand</a:t>
            </a:r>
          </a:p>
          <a:p>
            <a:endParaRPr lang="en-US" b="1" i="1" u="sng" dirty="0"/>
          </a:p>
          <a:p>
            <a:r>
              <a:rPr lang="en-US" b="1" i="1" u="sng" dirty="0"/>
              <a:t>Describe individual demand and market demand</a:t>
            </a:r>
          </a:p>
          <a:p>
            <a:endParaRPr lang="en-US" b="1" i="1" u="sng" dirty="0"/>
          </a:p>
          <a:p>
            <a:r>
              <a:rPr lang="en-US" b="1" i="1" u="sng" dirty="0"/>
              <a:t>Explain Law of demand</a:t>
            </a:r>
          </a:p>
          <a:p>
            <a:endParaRPr lang="en-US" b="1" i="1" u="sng" dirty="0"/>
          </a:p>
          <a:p>
            <a:r>
              <a:rPr lang="en-US" b="1" i="1" u="sng" dirty="0"/>
              <a:t>EXTENSION – Plot the demand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5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3E5F-5FBF-46CD-A27F-EC0D663C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F986-77DF-4667-A170-FCC9C69CF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highlight>
                  <a:srgbClr val="FF0000"/>
                </a:highlight>
              </a:rPr>
              <a:t>Lesson Objective:</a:t>
            </a:r>
          </a:p>
          <a:p>
            <a:pPr marL="0" indent="0">
              <a:buNone/>
            </a:pPr>
            <a:r>
              <a:rPr lang="en-US" b="1" dirty="0"/>
              <a:t>To be able to explain reasons for shifts in demand curve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ighlight>
                  <a:srgbClr val="FF0000"/>
                </a:highlight>
              </a:rPr>
              <a:t>Lesson Outcome:</a:t>
            </a:r>
          </a:p>
          <a:p>
            <a:r>
              <a:rPr lang="en-US" b="1" dirty="0">
                <a:highlight>
                  <a:srgbClr val="FFFF00"/>
                </a:highlight>
              </a:rPr>
              <a:t>Explain the reasons for shifts in demand curve</a:t>
            </a:r>
          </a:p>
          <a:p>
            <a:r>
              <a:rPr lang="en-US" b="1" dirty="0">
                <a:highlight>
                  <a:srgbClr val="FFFF00"/>
                </a:highlight>
              </a:rPr>
              <a:t>Illustrate increase and decrease in demand</a:t>
            </a:r>
          </a:p>
          <a:p>
            <a:r>
              <a:rPr lang="en-US" b="1" dirty="0"/>
              <a:t>Differentiate between increase in demand and extension in qty demanded &amp; decrease in demand and contraction in quantity demanded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51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2C9ECB-A752-4A96-A228-A5574113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3" y="2565450"/>
            <a:ext cx="10142805" cy="1894007"/>
          </a:xfrm>
        </p:spPr>
        <p:txBody>
          <a:bodyPr>
            <a:normAutofit/>
          </a:bodyPr>
          <a:lstStyle/>
          <a:p>
            <a:r>
              <a:rPr lang="en-US" b="1" dirty="0"/>
              <a:t>Explain, using a diagram the difference between decrease in demand and decrease in qty demanded? </a:t>
            </a:r>
          </a:p>
        </p:txBody>
      </p:sp>
    </p:spTree>
    <p:extLst>
      <p:ext uri="{BB962C8B-B14F-4D97-AF65-F5344CB8AC3E}">
        <p14:creationId xmlns:p14="http://schemas.microsoft.com/office/powerpoint/2010/main" val="1629473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9219CD-1137-4F67-8B15-B764477B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06333"/>
            <a:ext cx="8911687" cy="1280890"/>
          </a:xfrm>
        </p:spPr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D94DE-118E-4009-8CC4-D2A5E7D4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594" y="176784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Solve the worksheets provided in class handouts on one note.</a:t>
            </a:r>
          </a:p>
          <a:p>
            <a:pPr marL="0" indent="0">
              <a:buNone/>
            </a:pPr>
            <a:r>
              <a:rPr lang="en-US" b="1" dirty="0"/>
              <a:t>Worksheets to be solved below the word document and not on the document itself.</a:t>
            </a:r>
          </a:p>
        </p:txBody>
      </p:sp>
    </p:spTree>
    <p:extLst>
      <p:ext uri="{BB962C8B-B14F-4D97-AF65-F5344CB8AC3E}">
        <p14:creationId xmlns:p14="http://schemas.microsoft.com/office/powerpoint/2010/main" val="398665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9F030E-42FE-434B-9699-4852F852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426406"/>
            <a:ext cx="7054658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Demand is willingness and ability to purchase a good or service at any given price.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5F39FB-E0AF-4DE0-8782-6B4CD218440F}"/>
              </a:ext>
            </a:extLst>
          </p:cNvPr>
          <p:cNvSpPr/>
          <p:nvPr/>
        </p:nvSpPr>
        <p:spPr>
          <a:xfrm>
            <a:off x="8243455" y="133643"/>
            <a:ext cx="3685310" cy="663995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u="sng" dirty="0">
                <a:solidFill>
                  <a:schemeClr val="accent4"/>
                </a:solidFill>
              </a:rPr>
              <a:t>Objective:</a:t>
            </a:r>
          </a:p>
          <a:p>
            <a:pPr algn="ctr"/>
            <a:r>
              <a:rPr lang="en-US" sz="1400" dirty="0"/>
              <a:t>To be able to explain the concept of law of demand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i="1" u="sng" dirty="0">
                <a:solidFill>
                  <a:schemeClr val="accent4"/>
                </a:solidFill>
              </a:rPr>
              <a:t>Outcome:</a:t>
            </a:r>
          </a:p>
          <a:p>
            <a:pPr algn="ctr"/>
            <a:endParaRPr lang="en-US" sz="1400" b="1" i="1" u="sng" dirty="0">
              <a:solidFill>
                <a:schemeClr val="accent4"/>
              </a:solidFill>
            </a:endParaRPr>
          </a:p>
          <a:p>
            <a:pPr algn="ctr"/>
            <a:r>
              <a:rPr lang="en-US" sz="1400" b="1" i="1" u="sng" dirty="0">
                <a:highlight>
                  <a:srgbClr val="FF0000"/>
                </a:highlight>
              </a:rPr>
              <a:t>Define demand</a:t>
            </a:r>
          </a:p>
          <a:p>
            <a:pPr algn="ctr"/>
            <a:endParaRPr lang="en-US" sz="1400" b="1" i="1" u="sng" dirty="0">
              <a:highlight>
                <a:srgbClr val="FF0000"/>
              </a:highlight>
            </a:endParaRPr>
          </a:p>
          <a:p>
            <a:pPr algn="ctr"/>
            <a:r>
              <a:rPr lang="en-US" sz="1400" b="1" i="1" u="sng" dirty="0"/>
              <a:t>Describe individual demand and market demand</a:t>
            </a:r>
          </a:p>
          <a:p>
            <a:pPr algn="ctr"/>
            <a:endParaRPr lang="en-US" sz="1400" b="1" i="1" u="sng" dirty="0"/>
          </a:p>
          <a:p>
            <a:pPr algn="ctr"/>
            <a:r>
              <a:rPr lang="en-US" sz="1400" b="1" i="1" u="sng" dirty="0"/>
              <a:t>Explain Law of demand</a:t>
            </a:r>
          </a:p>
          <a:p>
            <a:pPr algn="ctr"/>
            <a:endParaRPr lang="en-US" sz="1400" b="1" i="1" u="sng" dirty="0"/>
          </a:p>
          <a:p>
            <a:pPr algn="ctr"/>
            <a:r>
              <a:rPr lang="en-US" sz="1400" b="1" i="1" u="sng" dirty="0"/>
              <a:t>Extension – Plot the demand curve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313056-1A67-4B94-B63E-4A7CE875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20" y="2006990"/>
            <a:ext cx="7567662" cy="377762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8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B524-213D-4559-AEC3-3B498B63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370966" cy="1280890"/>
          </a:xfrm>
        </p:spPr>
        <p:txBody>
          <a:bodyPr/>
          <a:lstStyle/>
          <a:p>
            <a:r>
              <a:rPr lang="en-US" dirty="0"/>
              <a:t>INDIVIDUAL AND MARKET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A05A-689C-46A3-87B3-F501A088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88" y="2050473"/>
            <a:ext cx="6883585" cy="3777622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i="1" u="sng" dirty="0">
                <a:solidFill>
                  <a:srgbClr val="FF0000"/>
                </a:solidFill>
              </a:rPr>
              <a:t>Individual demand </a:t>
            </a:r>
            <a:r>
              <a:rPr lang="en-US" b="1" dirty="0"/>
              <a:t>is the demand of just one customer while </a:t>
            </a:r>
            <a:r>
              <a:rPr lang="en-US" b="1" i="1" u="sng" dirty="0">
                <a:solidFill>
                  <a:srgbClr val="FF0000"/>
                </a:solidFill>
              </a:rPr>
              <a:t>market demand </a:t>
            </a:r>
            <a:r>
              <a:rPr lang="en-US" b="1" dirty="0"/>
              <a:t>for a product is the total demand for that product from all its consumers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B0B39B-5E59-41DF-B40D-187F4D8CB1BA}"/>
              </a:ext>
            </a:extLst>
          </p:cNvPr>
          <p:cNvSpPr/>
          <p:nvPr/>
        </p:nvSpPr>
        <p:spPr>
          <a:xfrm>
            <a:off x="8174182" y="161353"/>
            <a:ext cx="3352801" cy="61978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u="sng" dirty="0">
                <a:solidFill>
                  <a:schemeClr val="accent4"/>
                </a:solidFill>
              </a:rPr>
              <a:t>Objective:</a:t>
            </a:r>
          </a:p>
          <a:p>
            <a:pPr algn="ctr"/>
            <a:r>
              <a:rPr lang="en-US" sz="1400" dirty="0"/>
              <a:t>To be able to explain the concept of law of demand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i="1" u="sng" dirty="0">
                <a:solidFill>
                  <a:schemeClr val="accent4"/>
                </a:solidFill>
              </a:rPr>
              <a:t>Outcome:</a:t>
            </a:r>
          </a:p>
          <a:p>
            <a:pPr algn="ctr"/>
            <a:endParaRPr lang="en-US" sz="1400" b="1" i="1" u="sng" dirty="0">
              <a:solidFill>
                <a:schemeClr val="accent4"/>
              </a:solidFill>
            </a:endParaRPr>
          </a:p>
          <a:p>
            <a:pPr algn="ctr"/>
            <a:r>
              <a:rPr lang="en-US" sz="1400" b="1" i="1" u="sng" dirty="0"/>
              <a:t>Define demand</a:t>
            </a:r>
          </a:p>
          <a:p>
            <a:pPr algn="ctr"/>
            <a:endParaRPr lang="en-US" sz="1400" b="1" i="1" u="sng" dirty="0">
              <a:highlight>
                <a:srgbClr val="FF0000"/>
              </a:highlight>
            </a:endParaRPr>
          </a:p>
          <a:p>
            <a:pPr algn="ctr"/>
            <a:r>
              <a:rPr lang="en-US" sz="1400" b="1" i="1" u="sng" dirty="0">
                <a:highlight>
                  <a:srgbClr val="FF0000"/>
                </a:highlight>
              </a:rPr>
              <a:t>Describe individual demand and market demand</a:t>
            </a:r>
          </a:p>
          <a:p>
            <a:pPr algn="ctr"/>
            <a:endParaRPr lang="en-US" sz="1400" b="1" i="1" u="sng" dirty="0"/>
          </a:p>
          <a:p>
            <a:pPr algn="ctr"/>
            <a:r>
              <a:rPr lang="en-US" sz="1400" b="1" i="1" u="sng" dirty="0"/>
              <a:t>Explain Law of demand</a:t>
            </a:r>
          </a:p>
          <a:p>
            <a:pPr algn="ctr"/>
            <a:endParaRPr lang="en-US" sz="1400" b="1" i="1" u="sng" dirty="0"/>
          </a:p>
          <a:p>
            <a:pPr algn="ctr"/>
            <a:r>
              <a:rPr lang="en-US" sz="1400" b="1" i="1" u="sng" dirty="0"/>
              <a:t>Extension – Plot the demand curve</a:t>
            </a:r>
          </a:p>
          <a:p>
            <a:pPr algn="ctr"/>
            <a:endParaRPr lang="en-US" sz="1400" b="1" i="1" u="sng" dirty="0"/>
          </a:p>
        </p:txBody>
      </p:sp>
    </p:spTree>
    <p:extLst>
      <p:ext uri="{BB962C8B-B14F-4D97-AF65-F5344CB8AC3E}">
        <p14:creationId xmlns:p14="http://schemas.microsoft.com/office/powerpoint/2010/main" val="341254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86" y="429491"/>
            <a:ext cx="8911687" cy="1280890"/>
          </a:xfrm>
        </p:spPr>
        <p:txBody>
          <a:bodyPr>
            <a:normAutofit/>
          </a:bodyPr>
          <a:lstStyle/>
          <a:p>
            <a:r>
              <a:rPr lang="en-US" sz="2000" b="1" dirty="0"/>
              <a:t>Individual demand and Market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3732028"/>
            <a:ext cx="5514110" cy="26029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E5C0C2-3172-4DB9-9F9E-05AFECA2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891" y="429491"/>
            <a:ext cx="3302722" cy="62899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sz="1400" b="1" i="1" u="sng" dirty="0">
                <a:solidFill>
                  <a:schemeClr val="accent4"/>
                </a:solidFill>
              </a:rPr>
              <a:t>Objective:</a:t>
            </a:r>
          </a:p>
          <a:p>
            <a:r>
              <a:rPr lang="en-US" sz="1400" dirty="0"/>
              <a:t>To be able to explain the concept of law of demand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b="1" i="1" u="sng" dirty="0">
                <a:solidFill>
                  <a:schemeClr val="accent4"/>
                </a:solidFill>
              </a:rPr>
              <a:t>Outcome:</a:t>
            </a:r>
          </a:p>
          <a:p>
            <a:r>
              <a:rPr lang="en-US" sz="1400" b="1" i="1" u="sng" dirty="0"/>
              <a:t>Define demand</a:t>
            </a:r>
          </a:p>
          <a:p>
            <a:r>
              <a:rPr lang="en-US" sz="1400" b="1" i="1" u="sng" dirty="0">
                <a:highlight>
                  <a:srgbClr val="FF0000"/>
                </a:highlight>
              </a:rPr>
              <a:t>Describe individual demand and market demand</a:t>
            </a:r>
          </a:p>
          <a:p>
            <a:r>
              <a:rPr lang="en-US" sz="1400" b="1" i="1" u="sng" dirty="0"/>
              <a:t>Explain Law of demand</a:t>
            </a:r>
          </a:p>
          <a:p>
            <a:r>
              <a:rPr lang="en-US" sz="1400" b="1" i="1" u="sng" dirty="0"/>
              <a:t>Extension – Plot the demand curve</a:t>
            </a:r>
          </a:p>
          <a:p>
            <a:endParaRPr lang="en-US" sz="1400" b="1" i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94238-D1E7-49C6-8F71-0BA42FBE413A}"/>
              </a:ext>
            </a:extLst>
          </p:cNvPr>
          <p:cNvSpPr/>
          <p:nvPr/>
        </p:nvSpPr>
        <p:spPr>
          <a:xfrm>
            <a:off x="687387" y="23568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</a:rPr>
              <a:t>Individual demand </a:t>
            </a:r>
            <a:r>
              <a:rPr lang="en-US" b="1" dirty="0"/>
              <a:t>is the demand of just one customer while </a:t>
            </a:r>
            <a:r>
              <a:rPr lang="en-US" b="1" i="1" u="sng" dirty="0">
                <a:solidFill>
                  <a:srgbClr val="FF0000"/>
                </a:solidFill>
              </a:rPr>
              <a:t>market demand </a:t>
            </a:r>
            <a:r>
              <a:rPr lang="en-US" b="1" dirty="0"/>
              <a:t>for a product is the total demand for that product from all its consumers</a:t>
            </a:r>
          </a:p>
        </p:txBody>
      </p:sp>
    </p:spTree>
    <p:extLst>
      <p:ext uri="{BB962C8B-B14F-4D97-AF65-F5344CB8AC3E}">
        <p14:creationId xmlns:p14="http://schemas.microsoft.com/office/powerpoint/2010/main" val="259200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646823" cy="2262781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https://www.youtube.com/watch?v=QvGLcCTXk9o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1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19" y="76526"/>
            <a:ext cx="11631316" cy="1031835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Law of Demand – ceteris paribus, if price of a good or a service increases, quantity demanded decreases and vice versa</a:t>
            </a:r>
            <a:r>
              <a:rPr lang="en-US" b="1" dirty="0">
                <a:highlight>
                  <a:srgbClr val="FFFF00"/>
                </a:highlight>
              </a:rPr>
              <a:t>. </a:t>
            </a:r>
            <a:r>
              <a:rPr lang="en-US" sz="2000" b="1" dirty="0">
                <a:highlight>
                  <a:srgbClr val="FFFF00"/>
                </a:highlight>
              </a:rPr>
              <a:t>There is a inverse relationship between price and quantity demanded.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19" y="1440874"/>
            <a:ext cx="3969327" cy="3215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695E8-75D7-4688-97BE-D1EBA852B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16890" y="1440874"/>
            <a:ext cx="3969327" cy="43087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48F29C4-E58C-4A00-BE6B-AA216F424B99}"/>
              </a:ext>
            </a:extLst>
          </p:cNvPr>
          <p:cNvSpPr/>
          <p:nvPr/>
        </p:nvSpPr>
        <p:spPr>
          <a:xfrm>
            <a:off x="9337964" y="1108360"/>
            <a:ext cx="2854036" cy="56731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u="sng" dirty="0">
                <a:solidFill>
                  <a:schemeClr val="accent4"/>
                </a:solidFill>
              </a:rPr>
              <a:t>Objective:</a:t>
            </a:r>
          </a:p>
          <a:p>
            <a:pPr algn="ctr"/>
            <a:r>
              <a:rPr lang="en-US" sz="1400" dirty="0"/>
              <a:t>To be able to explain the concept of law of demand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i="1" u="sng" dirty="0">
                <a:solidFill>
                  <a:schemeClr val="accent4"/>
                </a:solidFill>
              </a:rPr>
              <a:t>Outcome:</a:t>
            </a:r>
          </a:p>
          <a:p>
            <a:pPr algn="ctr"/>
            <a:endParaRPr lang="en-US" sz="1400" b="1" i="1" u="sng" dirty="0">
              <a:solidFill>
                <a:schemeClr val="accent4"/>
              </a:solidFill>
            </a:endParaRPr>
          </a:p>
          <a:p>
            <a:pPr algn="ctr"/>
            <a:endParaRPr lang="en-US" sz="1400" b="1" i="1" u="sng" dirty="0"/>
          </a:p>
          <a:p>
            <a:pPr algn="ctr"/>
            <a:r>
              <a:rPr lang="en-US" sz="1400" b="1" i="1" u="sng" dirty="0">
                <a:highlight>
                  <a:srgbClr val="FF0000"/>
                </a:highlight>
              </a:rPr>
              <a:t>Define Law of demand</a:t>
            </a:r>
          </a:p>
          <a:p>
            <a:pPr algn="ctr"/>
            <a:endParaRPr lang="en-US" sz="1400" b="1" i="1" u="sng" dirty="0">
              <a:highlight>
                <a:srgbClr val="FF0000"/>
              </a:highlight>
            </a:endParaRPr>
          </a:p>
          <a:p>
            <a:pPr algn="ctr"/>
            <a:r>
              <a:rPr lang="en-US" sz="1400" b="1" i="1" u="sng" dirty="0"/>
              <a:t>Explain concept of Contraction &amp; Extension in Demand</a:t>
            </a:r>
          </a:p>
          <a:p>
            <a:pPr algn="ctr"/>
            <a:endParaRPr lang="en-US" sz="1400" b="1" i="1" u="sng" dirty="0">
              <a:highlight>
                <a:srgbClr val="FF0000"/>
              </a:highlight>
            </a:endParaRPr>
          </a:p>
          <a:p>
            <a:pPr algn="ctr"/>
            <a:r>
              <a:rPr lang="en-US" sz="1400" b="1" i="1" u="sng" dirty="0"/>
              <a:t>Plot the demand curve</a:t>
            </a:r>
          </a:p>
          <a:p>
            <a:pPr algn="ctr"/>
            <a:endParaRPr lang="en-US" sz="1400" b="1" i="1" u="sng" dirty="0">
              <a:highlight>
                <a:srgbClr val="FF0000"/>
              </a:highlight>
            </a:endParaRPr>
          </a:p>
          <a:p>
            <a:pPr algn="ctr"/>
            <a:endParaRPr lang="en-US" sz="1400" b="1" i="1" u="sng" dirty="0">
              <a:highlight>
                <a:srgbClr val="FF0000"/>
              </a:highlight>
            </a:endParaRPr>
          </a:p>
          <a:p>
            <a:pPr algn="ctr"/>
            <a:endParaRPr lang="en-US" sz="1400" b="1" i="1" u="sng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007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CE92-BCA8-4720-941D-B086D7E8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EE7B-51FD-45D7-82A8-32696CFF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ACTIVITY 2.9 – Page number 41</a:t>
            </a:r>
          </a:p>
        </p:txBody>
      </p:sp>
    </p:spTree>
    <p:extLst>
      <p:ext uri="{BB962C8B-B14F-4D97-AF65-F5344CB8AC3E}">
        <p14:creationId xmlns:p14="http://schemas.microsoft.com/office/powerpoint/2010/main" val="330732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E630-8C20-4EED-ACB1-686CAA97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633" y="306333"/>
            <a:ext cx="8103428" cy="1224755"/>
          </a:xfrm>
        </p:spPr>
        <p:txBody>
          <a:bodyPr/>
          <a:lstStyle/>
          <a:p>
            <a:r>
              <a:rPr lang="en-US" dirty="0"/>
              <a:t>EXTENSION AND CONTRACTION OF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2590-30A1-4D59-8939-E0E06372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2133600"/>
            <a:ext cx="7343335" cy="3777622"/>
          </a:xfrm>
        </p:spPr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Contraction in demand </a:t>
            </a:r>
            <a:r>
              <a:rPr lang="en-US" b="1" dirty="0"/>
              <a:t>- Ceteris Paribus, When price increases quantity demanded decreases. There is a upward movement along demand curve.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highlight>
                  <a:srgbClr val="FFFF00"/>
                </a:highlight>
              </a:rPr>
              <a:t>Extension in demand- </a:t>
            </a:r>
            <a:r>
              <a:rPr lang="en-US" b="1" dirty="0"/>
              <a:t>Ceteris Paribus, When price decreases quantity demanded increases. There is a downward movement along demand curve.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18FAA1-A832-477D-B85E-5D86C04CAF13}"/>
              </a:ext>
            </a:extLst>
          </p:cNvPr>
          <p:cNvSpPr/>
          <p:nvPr/>
        </p:nvSpPr>
        <p:spPr>
          <a:xfrm>
            <a:off x="9337964" y="313753"/>
            <a:ext cx="2854036" cy="61978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u="sng" dirty="0">
                <a:solidFill>
                  <a:schemeClr val="accent4"/>
                </a:solidFill>
              </a:rPr>
              <a:t>Objective:</a:t>
            </a:r>
          </a:p>
          <a:p>
            <a:pPr algn="ctr"/>
            <a:r>
              <a:rPr lang="en-US" sz="1400" dirty="0"/>
              <a:t>To be able to explain the concept of law of demand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i="1" u="sng" dirty="0">
                <a:solidFill>
                  <a:schemeClr val="accent4"/>
                </a:solidFill>
              </a:rPr>
              <a:t>Outcome:</a:t>
            </a:r>
          </a:p>
          <a:p>
            <a:pPr algn="ctr"/>
            <a:endParaRPr lang="en-US" sz="1400" b="1" i="1" u="sng" dirty="0">
              <a:solidFill>
                <a:schemeClr val="accent4"/>
              </a:solidFill>
            </a:endParaRPr>
          </a:p>
          <a:p>
            <a:pPr algn="ctr"/>
            <a:r>
              <a:rPr lang="en-US" sz="1400" b="1" i="1" u="sng" dirty="0">
                <a:highlight>
                  <a:srgbClr val="FF0000"/>
                </a:highlight>
              </a:rPr>
              <a:t>Define Law of demand</a:t>
            </a:r>
          </a:p>
          <a:p>
            <a:pPr algn="ctr"/>
            <a:endParaRPr lang="en-US" sz="1400" b="1" i="1" u="sng" dirty="0">
              <a:highlight>
                <a:srgbClr val="FF0000"/>
              </a:highlight>
            </a:endParaRPr>
          </a:p>
          <a:p>
            <a:pPr algn="ctr"/>
            <a:r>
              <a:rPr lang="en-US" sz="1400" b="1" i="1" u="sng" dirty="0">
                <a:solidFill>
                  <a:schemeClr val="bg1"/>
                </a:solidFill>
                <a:highlight>
                  <a:srgbClr val="FF0000"/>
                </a:highlight>
              </a:rPr>
              <a:t>Explain concept of Contraction &amp; Extension in Demand</a:t>
            </a:r>
          </a:p>
          <a:p>
            <a:pPr algn="ctr"/>
            <a:endParaRPr lang="en-US" sz="1400" b="1" i="1" u="sng" dirty="0">
              <a:highlight>
                <a:srgbClr val="FF0000"/>
              </a:highlight>
            </a:endParaRPr>
          </a:p>
          <a:p>
            <a:pPr algn="ctr"/>
            <a:r>
              <a:rPr lang="en-US" sz="1400" b="1" i="1" u="sng" dirty="0"/>
              <a:t>Plot the demand curve</a:t>
            </a:r>
          </a:p>
          <a:p>
            <a:pPr algn="ctr"/>
            <a:endParaRPr lang="en-US" sz="1400" b="1" i="1" u="sng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0455499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14902</TotalTime>
  <Words>713</Words>
  <Application>Microsoft Office PowerPoint</Application>
  <PresentationFormat>Widescreen</PresentationFormat>
  <Paragraphs>131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Demand is willingness and ability to purchase a good or service at any given price.</vt:lpstr>
      <vt:lpstr>INDIVIDUAL AND MARKET DEMAND</vt:lpstr>
      <vt:lpstr>Individual demand and Market Demand</vt:lpstr>
      <vt:lpstr>https://www.youtube.com/watch?v=QvGLcCTXk9o </vt:lpstr>
      <vt:lpstr>Law of Demand – ceteris paribus, if price of a good or a service increases, quantity demanded decreases and vice versa. There is a inverse relationship between price and quantity demanded.</vt:lpstr>
      <vt:lpstr>PowerPoint Presentation</vt:lpstr>
      <vt:lpstr>EXTENSION AND CONTRACTION OF DEMAND</vt:lpstr>
      <vt:lpstr>PowerPoint Presentation</vt:lpstr>
      <vt:lpstr>RECAP</vt:lpstr>
      <vt:lpstr>Increase in Demand</vt:lpstr>
      <vt:lpstr>Factors causing increase in demand</vt:lpstr>
      <vt:lpstr>PowerPoint Presentation</vt:lpstr>
      <vt:lpstr>     Activity 2.11 in the text book on page 46 </vt:lpstr>
      <vt:lpstr>Decrease in Demand</vt:lpstr>
      <vt:lpstr>Difference between increase in demand and increase in qty demanded/extension in demand</vt:lpstr>
      <vt:lpstr>Factors that decrease demand</vt:lpstr>
      <vt:lpstr>Summary of factors causing shifts in demand curve</vt:lpstr>
      <vt:lpstr>PowerPoint Presentation</vt:lpstr>
      <vt:lpstr>Explain, using a diagram the difference between decrease in demand and decrease in qty demanded? </vt:lpstr>
      <vt:lpstr>TASK</vt:lpstr>
    </vt:vector>
  </TitlesOfParts>
  <Company>DIATECH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Palak Mathur</dc:creator>
  <cp:lastModifiedBy>Palak Mathur</cp:lastModifiedBy>
  <cp:revision>44</cp:revision>
  <dcterms:created xsi:type="dcterms:W3CDTF">2018-09-02T11:32:27Z</dcterms:created>
  <dcterms:modified xsi:type="dcterms:W3CDTF">2020-11-16T06:49:39Z</dcterms:modified>
</cp:coreProperties>
</file>